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sldIdLst>
    <p:sldId id="256" r:id="rId5"/>
    <p:sldId id="274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7" r:id="rId14"/>
    <p:sldId id="268" r:id="rId15"/>
    <p:sldId id="264" r:id="rId16"/>
    <p:sldId id="269" r:id="rId17"/>
    <p:sldId id="270" r:id="rId18"/>
    <p:sldId id="271" r:id="rId19"/>
    <p:sldId id="272" r:id="rId20"/>
    <p:sldId id="273" r:id="rId21"/>
    <p:sldId id="275" r:id="rId22"/>
    <p:sldId id="265" r:id="rId23"/>
    <p:sldId id="266" r:id="rId24"/>
    <p:sldId id="276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5C4E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>
        <p:scale>
          <a:sx n="125" d="100"/>
          <a:sy n="125" d="100"/>
        </p:scale>
        <p:origin x="2736" y="7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12/13/2014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12/13/2014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12/13/2014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12/13/2014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12/13/2014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12/13/2014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12/13/2014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12/13/2014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12/13/2014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12/13/2014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12/13/2014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12/13/2014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0.jpeg"/><Relationship Id="rId7" Type="http://schemas.openxmlformats.org/officeDocument/2006/relationships/image" Target="../media/image19.png"/><Relationship Id="rId12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11" Type="http://schemas.openxmlformats.org/officeDocument/2006/relationships/image" Target="../media/image35.jpeg"/><Relationship Id="rId5" Type="http://schemas.openxmlformats.org/officeDocument/2006/relationships/image" Target="../media/image33.jpeg"/><Relationship Id="rId10" Type="http://schemas.openxmlformats.org/officeDocument/2006/relationships/image" Target="../media/image27.png"/><Relationship Id="rId4" Type="http://schemas.openxmlformats.org/officeDocument/2006/relationships/image" Target="../media/image32.png"/><Relationship Id="rId9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jpe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9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1.png"/><Relationship Id="rId10" Type="http://schemas.openxmlformats.org/officeDocument/2006/relationships/image" Target="../media/image25.png"/><Relationship Id="rId4" Type="http://schemas.openxmlformats.org/officeDocument/2006/relationships/image" Target="../media/image38.jpeg"/><Relationship Id="rId9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0.jpe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10.jpeg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jpe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jpe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jpe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24" Type="http://schemas.openxmlformats.org/officeDocument/2006/relationships/image" Target="../media/image27.png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jpeg"/><Relationship Id="rId19" Type="http://schemas.openxmlformats.org/officeDocument/2006/relationships/image" Target="../media/image22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Relationship Id="rId2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the Internet </a:t>
            </a:r>
            <a:r>
              <a:rPr lang="en-US" smtClean="0"/>
              <a:t>of Things…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With JavaScript???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2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8" descr="https://s3.amazonaws.com/technicalmachine-assets/product+pics/2014+05+15+production+modules/gp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878" y="3092765"/>
            <a:ext cx="2537129" cy="198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2" descr="https://s3.amazonaws.com/technicalmachine-assets/product+pics/2014+05+15+production+modules/rfi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294" y="948211"/>
            <a:ext cx="279974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016075" y="3680297"/>
            <a:ext cx="1859803" cy="1102611"/>
            <a:chOff x="6946801" y="5522445"/>
            <a:chExt cx="1859803" cy="1102611"/>
          </a:xfrm>
        </p:grpSpPr>
        <p:pic>
          <p:nvPicPr>
            <p:cNvPr id="8" name="Picture 46" descr="https://s3.amazonaws.com/technicalmachine-assets/technical-io/modules/gprs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674" y="5522445"/>
              <a:ext cx="416052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946801" y="5978725"/>
              <a:ext cx="18598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GPRS </a:t>
              </a:r>
            </a:p>
            <a:p>
              <a:pPr algn="ctr"/>
              <a:r>
                <a:rPr lang="en-US" dirty="0" smtClean="0"/>
                <a:t>(2G + Phone/SIM)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643627" y="1455189"/>
            <a:ext cx="615874" cy="814845"/>
            <a:chOff x="9927825" y="-1886296"/>
            <a:chExt cx="615874" cy="814845"/>
          </a:xfrm>
        </p:grpSpPr>
        <p:pic>
          <p:nvPicPr>
            <p:cNvPr id="11" name="Picture 58" descr="https://s3.amazonaws.com/technicalmachine-assets/technical-io/modules/rfi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4964" y="-1886296"/>
              <a:ext cx="461596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9927825" y="-1440783"/>
              <a:ext cx="61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RFID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171700" y="5672852"/>
            <a:ext cx="510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+10 community-contributed modules (and counting)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604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57200"/>
            <a:ext cx="4038600" cy="612648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Thermometer</a:t>
            </a:r>
          </a:p>
          <a:p>
            <a:r>
              <a:rPr lang="en-US" dirty="0" smtClean="0"/>
              <a:t>Proximity</a:t>
            </a:r>
          </a:p>
          <a:p>
            <a:r>
              <a:rPr lang="en-US" dirty="0" smtClean="0"/>
              <a:t>Motion</a:t>
            </a:r>
          </a:p>
          <a:p>
            <a:r>
              <a:rPr lang="en-US" dirty="0" smtClean="0"/>
              <a:t>Liquid Flow</a:t>
            </a:r>
          </a:p>
          <a:p>
            <a:r>
              <a:rPr lang="en-US" dirty="0" smtClean="0"/>
              <a:t>Cameras</a:t>
            </a:r>
          </a:p>
          <a:p>
            <a:r>
              <a:rPr lang="en-US" dirty="0" smtClean="0"/>
              <a:t>Coin slots</a:t>
            </a:r>
          </a:p>
          <a:p>
            <a:r>
              <a:rPr lang="en-US" dirty="0" smtClean="0"/>
              <a:t>Force</a:t>
            </a:r>
          </a:p>
          <a:p>
            <a:r>
              <a:rPr lang="en-US" dirty="0" smtClean="0"/>
              <a:t>Moisture</a:t>
            </a:r>
          </a:p>
          <a:p>
            <a:r>
              <a:rPr lang="en-US" dirty="0" smtClean="0"/>
              <a:t>Wind speed</a:t>
            </a:r>
          </a:p>
          <a:p>
            <a:r>
              <a:rPr lang="en-US" dirty="0" smtClean="0"/>
              <a:t>Keypad</a:t>
            </a:r>
          </a:p>
          <a:p>
            <a:r>
              <a:rPr lang="en-US" dirty="0" smtClean="0"/>
              <a:t>Touch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57200"/>
            <a:ext cx="4038600" cy="612648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LCD Screens</a:t>
            </a:r>
          </a:p>
          <a:p>
            <a:r>
              <a:rPr lang="en-US" dirty="0" err="1" smtClean="0"/>
              <a:t>NeoPixels</a:t>
            </a:r>
            <a:endParaRPr lang="en-US" dirty="0" smtClean="0"/>
          </a:p>
          <a:p>
            <a:r>
              <a:rPr lang="en-US" dirty="0" smtClean="0"/>
              <a:t>LED Panels</a:t>
            </a:r>
          </a:p>
          <a:p>
            <a:r>
              <a:rPr lang="en-US" dirty="0" smtClean="0"/>
              <a:t>Fluid flow valves</a:t>
            </a:r>
          </a:p>
          <a:p>
            <a:r>
              <a:rPr lang="en-US" dirty="0" smtClean="0"/>
              <a:t>Motors</a:t>
            </a:r>
          </a:p>
          <a:p>
            <a:r>
              <a:rPr lang="en-US" dirty="0" smtClean="0"/>
              <a:t>Lasers</a:t>
            </a:r>
          </a:p>
          <a:p>
            <a:r>
              <a:rPr lang="en-US" dirty="0" smtClean="0"/>
              <a:t>Speakers</a:t>
            </a:r>
          </a:p>
          <a:p>
            <a:r>
              <a:rPr lang="en-US" dirty="0" smtClean="0"/>
              <a:t>Solenoids</a:t>
            </a:r>
          </a:p>
          <a:p>
            <a:r>
              <a:rPr lang="en-US" dirty="0" smtClean="0"/>
              <a:t>Door locks</a:t>
            </a:r>
          </a:p>
          <a:p>
            <a:endParaRPr lang="en-US" dirty="0" smtClean="0"/>
          </a:p>
          <a:p>
            <a:r>
              <a:rPr lang="en-US" dirty="0" smtClean="0"/>
              <a:t>So many more…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So what can we do?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5773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3440430" y="691007"/>
            <a:ext cx="2263140" cy="3205226"/>
          </a:xfrm>
        </p:spPr>
      </p:pic>
      <p:pic>
        <p:nvPicPr>
          <p:cNvPr id="10" name="Picture 32" descr="https://s3.amazonaws.com/technicalmachine-assets/product+pics/2014+05+15+production+modules/rfi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1"/>
          <a:stretch/>
        </p:blipFill>
        <p:spPr bwMode="auto">
          <a:xfrm rot="10800000">
            <a:off x="312419" y="811050"/>
            <a:ext cx="3056301" cy="334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343726" y="115526"/>
            <a:ext cx="615874" cy="814845"/>
            <a:chOff x="9927825" y="-1886296"/>
            <a:chExt cx="615874" cy="814845"/>
          </a:xfrm>
        </p:grpSpPr>
        <p:pic>
          <p:nvPicPr>
            <p:cNvPr id="12" name="Picture 58" descr="https://s3.amazonaws.com/technicalmachine-assets/technical-io/modules/rfid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4964" y="-1886296"/>
              <a:ext cx="461596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9927825" y="-1440783"/>
              <a:ext cx="61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RFID</a:t>
              </a:r>
              <a:endParaRPr lang="en-US" dirty="0"/>
            </a:p>
          </p:txBody>
        </p:sp>
      </p:grpSp>
      <p:pic>
        <p:nvPicPr>
          <p:cNvPr id="2050" name="Picture 2" descr="Lock-style Solenoid - 12VD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629" y="4563892"/>
            <a:ext cx="1993501" cy="149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s3.amazonaws.com/technicalmachine-assets/product+pics/2014+05+15+production+modules/audi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278" y="689475"/>
            <a:ext cx="3113554" cy="17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6964005" y="65749"/>
            <a:ext cx="736099" cy="826532"/>
            <a:chOff x="2714857" y="5522445"/>
            <a:chExt cx="736099" cy="826532"/>
          </a:xfrm>
        </p:grpSpPr>
        <p:pic>
          <p:nvPicPr>
            <p:cNvPr id="17" name="Picture 38" descr="https://s3.amazonaws.com/technicalmachine-assets/technical-io/modules/audio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6783" y="5522445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2714857" y="5979645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Audio</a:t>
              </a:r>
            </a:p>
          </p:txBody>
        </p:sp>
      </p:grpSp>
      <p:pic>
        <p:nvPicPr>
          <p:cNvPr id="2052" name="Picture 4" descr="PIR (motion) senso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10" y="4563892"/>
            <a:ext cx="2003448" cy="15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0" descr="https://s3.amazonaws.com/technicalmachine-assets/product+pics/2014+05+15+production+modules/relay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/>
          <a:stretch/>
        </p:blipFill>
        <p:spPr bwMode="auto">
          <a:xfrm>
            <a:off x="5778831" y="2354579"/>
            <a:ext cx="2289333" cy="154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7573625" y="3813065"/>
            <a:ext cx="684483" cy="826532"/>
            <a:chOff x="7175704" y="-1888120"/>
            <a:chExt cx="684483" cy="826532"/>
          </a:xfrm>
        </p:grpSpPr>
        <p:pic>
          <p:nvPicPr>
            <p:cNvPr id="23" name="Picture 56" descr="https://s3.amazonaws.com/technicalmachine-assets/technical-io/modules/relay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9344" y="-1888120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7175704" y="-1430920"/>
              <a:ext cx="68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Relay</a:t>
              </a:r>
              <a:endParaRPr lang="en-US" dirty="0"/>
            </a:p>
          </p:txBody>
        </p:sp>
      </p:grpSp>
      <p:pic>
        <p:nvPicPr>
          <p:cNvPr id="2058" name="Picture 10" descr="http://previewcf.turbosquid.com/Preview/2014/05/24__00_33_08/FinalAlarmDoc4.jpg07e882da-4510-4c2d-8a52-22f906da5fa1Larger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701" y="4556431"/>
            <a:ext cx="2003449" cy="15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p.globalsources.com/IMAGES/PDT/B1042692523/Alarm-Horn-Speaker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721" y="4563893"/>
            <a:ext cx="1502586" cy="15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Connector 38"/>
          <p:cNvCxnSpPr>
            <a:stCxn id="2052" idx="0"/>
          </p:cNvCxnSpPr>
          <p:nvPr/>
        </p:nvCxnSpPr>
        <p:spPr>
          <a:xfrm flipV="1">
            <a:off x="1521334" y="3896233"/>
            <a:ext cx="2570606" cy="6676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050" idx="0"/>
          </p:cNvCxnSpPr>
          <p:nvPr/>
        </p:nvCxnSpPr>
        <p:spPr>
          <a:xfrm flipV="1">
            <a:off x="3696380" y="3741420"/>
            <a:ext cx="2886185" cy="822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842133" y="3741420"/>
            <a:ext cx="1342267" cy="8150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8508942" y="2315170"/>
            <a:ext cx="0" cy="27018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249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3440430" y="759587"/>
            <a:ext cx="2263140" cy="3205226"/>
          </a:xfrm>
        </p:spPr>
      </p:pic>
      <p:pic>
        <p:nvPicPr>
          <p:cNvPr id="3" name="Picture 30" descr="https://s3.amazonaws.com/technicalmachine-assets/product+pics/2014+05+15+production+modules/rela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951" y="830043"/>
            <a:ext cx="2251701" cy="160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8132912" y="1220956"/>
            <a:ext cx="684483" cy="826532"/>
            <a:chOff x="7175704" y="-1888120"/>
            <a:chExt cx="684483" cy="826532"/>
          </a:xfrm>
        </p:grpSpPr>
        <p:pic>
          <p:nvPicPr>
            <p:cNvPr id="5" name="Picture 56" descr="https://s3.amazonaws.com/technicalmachine-assets/technical-io/modules/relay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9344" y="-1888120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175704" y="-1430920"/>
              <a:ext cx="68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Relay</a:t>
              </a:r>
              <a:endParaRPr lang="en-US" dirty="0"/>
            </a:p>
          </p:txBody>
        </p:sp>
      </p:grpSp>
      <p:pic>
        <p:nvPicPr>
          <p:cNvPr id="8" name="Picture 4" descr="PIR (motion) sens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276" y="4429769"/>
            <a:ext cx="2003448" cy="15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644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3440430" y="759587"/>
            <a:ext cx="2263140" cy="3205226"/>
          </a:xfrm>
        </p:spPr>
      </p:pic>
      <p:pic>
        <p:nvPicPr>
          <p:cNvPr id="4098" name="Picture 2" descr="High Temp Waterproof DS18B20 Digital temperature sensor + extr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917" y="4412139"/>
            <a:ext cx="2336165" cy="175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4" descr="https://s3.amazonaws.com/technicalmachine-assets/product+pics/2014+05+15+production+modules/serv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6"/>
          <a:stretch/>
        </p:blipFill>
        <p:spPr bwMode="auto">
          <a:xfrm>
            <a:off x="5730240" y="744346"/>
            <a:ext cx="3446366" cy="173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7097396" y="2484119"/>
            <a:ext cx="712054" cy="836395"/>
            <a:chOff x="12769799" y="-1897983"/>
            <a:chExt cx="712054" cy="836395"/>
          </a:xfrm>
        </p:grpSpPr>
        <p:pic>
          <p:nvPicPr>
            <p:cNvPr id="6" name="Picture 60" descr="https://s3.amazonaws.com/technicalmachine-assets/technical-io/modules/serv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97225" y="-1897983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2769799" y="-1430920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Servo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95329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3440430" y="759587"/>
            <a:ext cx="2263140" cy="3205226"/>
          </a:xfrm>
        </p:spPr>
      </p:pic>
      <p:pic>
        <p:nvPicPr>
          <p:cNvPr id="3" name="Picture 18" descr="https://s3.amazonaws.com/technicalmachine-assets/product+pics/2014+05+15+production+modules/gpr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4" r="23510"/>
          <a:stretch/>
        </p:blipFill>
        <p:spPr bwMode="auto">
          <a:xfrm rot="10800000">
            <a:off x="346710" y="959164"/>
            <a:ext cx="3093720" cy="366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Membrane 3x4 Matrix Keypad + extr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875" y="4622888"/>
            <a:ext cx="2194559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15969" y="4343237"/>
            <a:ext cx="1859803" cy="1102611"/>
            <a:chOff x="6946801" y="5522445"/>
            <a:chExt cx="1859803" cy="1102611"/>
          </a:xfrm>
        </p:grpSpPr>
        <p:pic>
          <p:nvPicPr>
            <p:cNvPr id="9" name="Picture 46" descr="https://s3.amazonaws.com/technicalmachine-assets/technical-io/modules/gprs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674" y="5522445"/>
              <a:ext cx="416052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946801" y="5978725"/>
              <a:ext cx="18598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GPRS </a:t>
              </a:r>
            </a:p>
            <a:p>
              <a:pPr algn="ctr"/>
              <a:r>
                <a:rPr lang="en-US" dirty="0" smtClean="0"/>
                <a:t>(2G + Phone/SIM)</a:t>
              </a:r>
              <a:endParaRPr lang="en-US" dirty="0"/>
            </a:p>
          </p:txBody>
        </p:sp>
      </p:grpSp>
      <p:pic>
        <p:nvPicPr>
          <p:cNvPr id="6150" name="Picture 6" descr="https://tessel-portal.s3.amazonaws.com/uploads/original-119-1417631739357-hero_sho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959" y="4520539"/>
            <a:ext cx="27336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s3.amazonaws.com/technicalmachine-assets/product+pics/2014+05+15+production+modules/audi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570" y="759587"/>
            <a:ext cx="3113554" cy="17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6964005" y="65749"/>
            <a:ext cx="736099" cy="826532"/>
            <a:chOff x="2714857" y="5522445"/>
            <a:chExt cx="736099" cy="826532"/>
          </a:xfrm>
        </p:grpSpPr>
        <p:pic>
          <p:nvPicPr>
            <p:cNvPr id="13" name="Picture 38" descr="https://s3.amazonaws.com/technicalmachine-assets/technical-io/modules/audio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6783" y="5522445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714857" y="5979645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Audio</a:t>
              </a:r>
            </a:p>
          </p:txBody>
        </p:sp>
      </p:grpSp>
      <p:pic>
        <p:nvPicPr>
          <p:cNvPr id="15" name="Picture 26" descr="https://s3.amazonaws.com/technicalmachine-assets/product+pics/2014+05+15+production+modules/microsd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0"/>
          <a:stretch/>
        </p:blipFill>
        <p:spPr bwMode="auto">
          <a:xfrm>
            <a:off x="5725281" y="2400300"/>
            <a:ext cx="1901915" cy="151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7489652" y="2689615"/>
            <a:ext cx="1465016" cy="836395"/>
            <a:chOff x="3187338" y="-1897983"/>
            <a:chExt cx="1465016" cy="836395"/>
          </a:xfrm>
        </p:grpSpPr>
        <p:pic>
          <p:nvPicPr>
            <p:cNvPr id="17" name="Picture 52" descr="https://s3.amazonaws.com/technicalmachine-assets/technical-io/modules/sdcard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1243" y="-1897983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3187338" y="-1430920"/>
              <a:ext cx="1465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MicroSD</a:t>
              </a:r>
              <a:r>
                <a:rPr lang="en-US" dirty="0" smtClean="0"/>
                <a:t> Card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22222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3440430" y="759587"/>
            <a:ext cx="2263140" cy="3205226"/>
          </a:xfrm>
        </p:spPr>
      </p:pic>
      <p:pic>
        <p:nvPicPr>
          <p:cNvPr id="7170" name="Picture 2" descr="Soil Temperature/Moisture Sens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095" y="4389120"/>
            <a:ext cx="2498937" cy="187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lastic Water Solenoid Valve - 12V - 1/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715" y="4389120"/>
            <a:ext cx="2498937" cy="187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https://s3.amazonaws.com/technicalmachine-assets/product+pics/2014+05+15+production+modules/climat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570" y="838277"/>
            <a:ext cx="2015231" cy="16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889009" y="1268203"/>
            <a:ext cx="896592" cy="826532"/>
            <a:chOff x="5909750" y="5521525"/>
            <a:chExt cx="896592" cy="826532"/>
          </a:xfrm>
        </p:grpSpPr>
        <p:pic>
          <p:nvPicPr>
            <p:cNvPr id="8" name="Picture 44" descr="https://s3.amazonaws.com/technicalmachine-assets/technical-io/modules/climate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6640" y="5521525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5909750" y="5978725"/>
              <a:ext cx="896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Climate</a:t>
              </a:r>
              <a:endParaRPr lang="en-US" dirty="0"/>
            </a:p>
          </p:txBody>
        </p:sp>
      </p:grpSp>
      <p:pic>
        <p:nvPicPr>
          <p:cNvPr id="10" name="Picture 22" descr="https://s3.amazonaws.com/technicalmachine-assets/product+pics/2014+05+15+production+modules/gp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496454" y="838277"/>
            <a:ext cx="1895096" cy="162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07334" y="1268203"/>
            <a:ext cx="554960" cy="826532"/>
            <a:chOff x="481989" y="-1897983"/>
            <a:chExt cx="554960" cy="826532"/>
          </a:xfrm>
        </p:grpSpPr>
        <p:pic>
          <p:nvPicPr>
            <p:cNvPr id="12" name="Picture 48" descr="https://s3.amazonaws.com/technicalmachine-assets/technical-io/modules/gps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69" y="-1897983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81989" y="-1440783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GPS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4156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3440430" y="759587"/>
            <a:ext cx="2263140" cy="3205226"/>
          </a:xfrm>
        </p:spPr>
      </p:pic>
      <p:pic>
        <p:nvPicPr>
          <p:cNvPr id="3" name="Picture 22" descr="https://s3.amazonaws.com/technicalmachine-assets/product+pics/2014+05+15+production+modules/gp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496454" y="838277"/>
            <a:ext cx="1895096" cy="162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07334" y="1268203"/>
            <a:ext cx="554960" cy="826532"/>
            <a:chOff x="481989" y="-1897983"/>
            <a:chExt cx="554960" cy="826532"/>
          </a:xfrm>
        </p:grpSpPr>
        <p:pic>
          <p:nvPicPr>
            <p:cNvPr id="5" name="Picture 48" descr="https://s3.amazonaws.com/technicalmachine-assets/technical-io/modules/gps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69" y="-1897983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81989" y="-1440783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GPS</a:t>
              </a:r>
              <a:endParaRPr lang="en-US" dirty="0"/>
            </a:p>
          </p:txBody>
        </p:sp>
      </p:grpSp>
      <p:pic>
        <p:nvPicPr>
          <p:cNvPr id="8" name="Picture 2" descr="https://s3.amazonaws.com/technicalmachine-assets/product+pics/2014+05+15+production+modules/acceleromet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70" y="845897"/>
            <a:ext cx="1960343" cy="156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580174" y="1208629"/>
            <a:ext cx="1563826" cy="825612"/>
            <a:chOff x="-352978" y="5521525"/>
            <a:chExt cx="1563826" cy="825612"/>
          </a:xfrm>
        </p:grpSpPr>
        <p:pic>
          <p:nvPicPr>
            <p:cNvPr id="10" name="Picture 4" descr="https://s3.amazonaws.com/technicalmachine-assets/technical-io/modules/acceleromete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35" y="5521525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-352978" y="5977805"/>
              <a:ext cx="1563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Accelerometer</a:t>
              </a:r>
              <a:endParaRPr lang="en-US" dirty="0"/>
            </a:p>
          </p:txBody>
        </p:sp>
      </p:grpSp>
      <p:pic>
        <p:nvPicPr>
          <p:cNvPr id="12" name="Picture 14" descr="https://s3.amazonaws.com/technicalmachine-assets/product+pics/2014+05+15+production+modules/camer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450" y="2356834"/>
            <a:ext cx="2283330" cy="160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8035780" y="2719566"/>
            <a:ext cx="904479" cy="825612"/>
            <a:chOff x="4914647" y="5522445"/>
            <a:chExt cx="904479" cy="825612"/>
          </a:xfrm>
        </p:grpSpPr>
        <p:pic>
          <p:nvPicPr>
            <p:cNvPr id="14" name="Picture 42" descr="https://s3.amazonaws.com/technicalmachine-assets/technical-io/modules/camera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8860" y="5522445"/>
              <a:ext cx="416052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914647" y="5978725"/>
              <a:ext cx="904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Camera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58509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3440430" y="759587"/>
            <a:ext cx="2263140" cy="3205226"/>
          </a:xfrm>
        </p:spPr>
      </p:pic>
      <p:pic>
        <p:nvPicPr>
          <p:cNvPr id="16" name="Picture 30" descr="https://s3.amazonaws.com/technicalmachine-assets/product+pics/2014+05+15+production+modules/rela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951" y="830043"/>
            <a:ext cx="2251701" cy="160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8132912" y="1220956"/>
            <a:ext cx="684483" cy="826532"/>
            <a:chOff x="7175704" y="-1888120"/>
            <a:chExt cx="684483" cy="826532"/>
          </a:xfrm>
        </p:grpSpPr>
        <p:pic>
          <p:nvPicPr>
            <p:cNvPr id="18" name="Picture 56" descr="https://s3.amazonaws.com/technicalmachine-assets/technical-io/modules/relay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9344" y="-1888120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7175704" y="-1430920"/>
              <a:ext cx="68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Relay</a:t>
              </a:r>
              <a:endParaRPr lang="en-US" dirty="0"/>
            </a:p>
          </p:txBody>
        </p:sp>
      </p:grpSp>
      <p:pic>
        <p:nvPicPr>
          <p:cNvPr id="8194" name="Picture 2" descr="Anemometer Wind Speed Sensor w/Analog Voltage Outpu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52" y="4312920"/>
            <a:ext cx="3017096" cy="226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095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457200" y="406400"/>
            <a:ext cx="4038600" cy="5719763"/>
          </a:xfr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648200" y="406400"/>
            <a:ext cx="4038600" cy="5719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Ports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Pins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0040" y="838200"/>
            <a:ext cx="777240" cy="2415540"/>
          </a:xfrm>
          <a:prstGeom prst="rect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0040" y="3406140"/>
            <a:ext cx="777240" cy="2415540"/>
          </a:xfrm>
          <a:prstGeom prst="rect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78580" y="769620"/>
            <a:ext cx="777240" cy="2415540"/>
          </a:xfrm>
          <a:prstGeom prst="rect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78580" y="3337560"/>
            <a:ext cx="777240" cy="2484120"/>
          </a:xfrm>
          <a:prstGeom prst="rect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</a:endParaRPr>
          </a:p>
        </p:txBody>
      </p:sp>
      <p:sp>
        <p:nvSpPr>
          <p:cNvPr id="9" name="Rectangle 8"/>
          <p:cNvSpPr/>
          <p:nvPr/>
        </p:nvSpPr>
        <p:spPr>
          <a:xfrm rot="5400000">
            <a:off x="2065020" y="4632960"/>
            <a:ext cx="777240" cy="2499360"/>
          </a:xfrm>
          <a:prstGeom prst="rect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2"/>
                </a:solidFill>
              </a:ln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671060" y="906780"/>
            <a:ext cx="1440180" cy="0"/>
          </a:xfrm>
          <a:prstGeom prst="line">
            <a:avLst/>
          </a:prstGeom>
          <a:ln w="7620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377315" y="5728975"/>
            <a:ext cx="129540" cy="1295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579245" y="5728975"/>
            <a:ext cx="129540" cy="1295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781175" y="5728975"/>
            <a:ext cx="129540" cy="1295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017395" y="5728975"/>
            <a:ext cx="129540" cy="1295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247900" y="5728975"/>
            <a:ext cx="129540" cy="1295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74595" y="5728975"/>
            <a:ext cx="129540" cy="1295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691765" y="5728975"/>
            <a:ext cx="129540" cy="1295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893695" y="5728975"/>
            <a:ext cx="129540" cy="1295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124200" y="5728975"/>
            <a:ext cx="129540" cy="1295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328035" y="5728975"/>
            <a:ext cx="129540" cy="1295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373505" y="5942967"/>
            <a:ext cx="129540" cy="1295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575435" y="5942967"/>
            <a:ext cx="129540" cy="1295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77365" y="5942967"/>
            <a:ext cx="129540" cy="1295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013585" y="5942967"/>
            <a:ext cx="129540" cy="1295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244090" y="5942967"/>
            <a:ext cx="129540" cy="1295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470785" y="5942967"/>
            <a:ext cx="129540" cy="1295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687955" y="5942967"/>
            <a:ext cx="129540" cy="1295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889885" y="5942967"/>
            <a:ext cx="129540" cy="1295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120390" y="5942967"/>
            <a:ext cx="129540" cy="1295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324225" y="5942967"/>
            <a:ext cx="129540" cy="1295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 rot="5400000">
            <a:off x="3345180" y="4510407"/>
            <a:ext cx="2080260" cy="129540"/>
            <a:chOff x="6336030" y="2864487"/>
            <a:chExt cx="2080260" cy="129540"/>
          </a:xfrm>
        </p:grpSpPr>
        <p:sp>
          <p:nvSpPr>
            <p:cNvPr id="42" name="Oval 41"/>
            <p:cNvSpPr/>
            <p:nvPr/>
          </p:nvSpPr>
          <p:spPr>
            <a:xfrm>
              <a:off x="633603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53796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673989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97611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206615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743331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765048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785241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8082915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828675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 rot="5400000">
            <a:off x="3357562" y="1885317"/>
            <a:ext cx="2080260" cy="129540"/>
            <a:chOff x="6336030" y="2864487"/>
            <a:chExt cx="2080260" cy="129540"/>
          </a:xfrm>
        </p:grpSpPr>
        <p:sp>
          <p:nvSpPr>
            <p:cNvPr id="54" name="Oval 53"/>
            <p:cNvSpPr/>
            <p:nvPr/>
          </p:nvSpPr>
          <p:spPr>
            <a:xfrm>
              <a:off x="633603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53796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73989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97611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7206615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43331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765048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785241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8082915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828675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 rot="5400000">
            <a:off x="-505778" y="4509774"/>
            <a:ext cx="2080260" cy="129540"/>
            <a:chOff x="6336030" y="2864487"/>
            <a:chExt cx="2080260" cy="129540"/>
          </a:xfrm>
        </p:grpSpPr>
        <p:sp>
          <p:nvSpPr>
            <p:cNvPr id="65" name="Oval 64"/>
            <p:cNvSpPr/>
            <p:nvPr/>
          </p:nvSpPr>
          <p:spPr>
            <a:xfrm>
              <a:off x="633603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53796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73989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697611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206615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43331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765048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785241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8082915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828675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 rot="5400000">
            <a:off x="-505778" y="1942467"/>
            <a:ext cx="2080260" cy="129540"/>
            <a:chOff x="6336030" y="2864487"/>
            <a:chExt cx="2080260" cy="129540"/>
          </a:xfrm>
        </p:grpSpPr>
        <p:sp>
          <p:nvSpPr>
            <p:cNvPr id="76" name="Oval 75"/>
            <p:cNvSpPr/>
            <p:nvPr/>
          </p:nvSpPr>
          <p:spPr>
            <a:xfrm>
              <a:off x="633603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653796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673989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697611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7206615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743331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765048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785241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8082915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8286750" y="286448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6" name="Straight Connector 85"/>
          <p:cNvCxnSpPr/>
          <p:nvPr/>
        </p:nvCxnSpPr>
        <p:spPr>
          <a:xfrm flipH="1">
            <a:off x="4443412" y="4018284"/>
            <a:ext cx="1440180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4671060" y="1138746"/>
            <a:ext cx="4351020" cy="1077218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D9D9D9"/>
                </a:solidFill>
                <a:latin typeface="Consolas"/>
                <a:cs typeface="Consolas"/>
              </a:rPr>
              <a:t>portA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 = </a:t>
            </a:r>
            <a:r>
              <a:rPr lang="en-US" sz="1600" dirty="0" err="1">
                <a:solidFill>
                  <a:srgbClr val="D9D9D9"/>
                </a:solidFill>
                <a:latin typeface="Consolas"/>
                <a:cs typeface="Consolas"/>
              </a:rPr>
              <a:t>tessel.</a:t>
            </a:r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port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[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'A'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];</a:t>
            </a:r>
          </a:p>
          <a:p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D9D9D9"/>
                </a:solidFill>
                <a:latin typeface="Consolas"/>
                <a:cs typeface="Consolas"/>
              </a:rPr>
              <a:t>gpio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 = </a:t>
            </a:r>
            <a:r>
              <a:rPr lang="en-US" sz="1600" dirty="0" err="1">
                <a:solidFill>
                  <a:srgbClr val="D9D9D9"/>
                </a:solidFill>
                <a:latin typeface="Consolas"/>
                <a:cs typeface="Consolas"/>
              </a:rPr>
              <a:t>tessel.</a:t>
            </a:r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port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[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'GPIO</a:t>
            </a:r>
            <a:r>
              <a:rPr lang="en-US" sz="16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'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];</a:t>
            </a:r>
          </a:p>
          <a:p>
            <a:endParaRPr lang="en-US" sz="1600" dirty="0">
              <a:solidFill>
                <a:srgbClr val="D9D9D9"/>
              </a:solidFill>
              <a:latin typeface="Consolas"/>
              <a:cs typeface="Consolas"/>
            </a:endParaRPr>
          </a:p>
          <a:p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D9D9D9"/>
                </a:solidFill>
                <a:latin typeface="Consolas"/>
                <a:cs typeface="Consolas"/>
              </a:rPr>
              <a:t>rfid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 = </a:t>
            </a:r>
            <a:r>
              <a:rPr lang="en-US" sz="1600" dirty="0" err="1" smtClean="0">
                <a:solidFill>
                  <a:srgbClr val="D9D9D9"/>
                </a:solidFill>
                <a:latin typeface="Consolas"/>
                <a:cs typeface="Consolas"/>
              </a:rPr>
              <a:t>lib.use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(</a:t>
            </a:r>
            <a:r>
              <a:rPr lang="en-US" sz="1600" dirty="0" err="1" smtClean="0">
                <a:solidFill>
                  <a:srgbClr val="D9D9D9"/>
                </a:solidFill>
                <a:latin typeface="Consolas"/>
                <a:cs typeface="Consolas"/>
              </a:rPr>
              <a:t>tessel.</a:t>
            </a:r>
            <a:r>
              <a:rPr lang="en-US" sz="1600" dirty="0" err="1" smtClean="0">
                <a:solidFill>
                  <a:srgbClr val="00FFFF"/>
                </a:solidFill>
                <a:latin typeface="Consolas"/>
                <a:cs typeface="Consolas"/>
              </a:rPr>
              <a:t>port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[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'A'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]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);</a:t>
            </a:r>
            <a:endParaRPr lang="en-US" sz="1600" dirty="0">
              <a:solidFill>
                <a:srgbClr val="D9D9D9"/>
              </a:solidFill>
              <a:latin typeface="Consolas"/>
              <a:cs typeface="Consolas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671060" y="4226277"/>
            <a:ext cx="4351020" cy="181588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 smtClean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pin = </a:t>
            </a:r>
            <a:r>
              <a:rPr lang="en-US" sz="1600" dirty="0" err="1" smtClean="0">
                <a:solidFill>
                  <a:srgbClr val="D9D9D9"/>
                </a:solidFill>
                <a:latin typeface="Consolas"/>
                <a:cs typeface="Consolas"/>
              </a:rPr>
              <a:t>gpio.pin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[</a:t>
            </a:r>
            <a:r>
              <a:rPr lang="en-US" sz="16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‘G4'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];</a:t>
            </a:r>
          </a:p>
          <a:p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pin = </a:t>
            </a:r>
            <a:r>
              <a:rPr lang="en-US" sz="1600" dirty="0" err="1">
                <a:solidFill>
                  <a:srgbClr val="D9D9D9"/>
                </a:solidFill>
                <a:latin typeface="Consolas"/>
                <a:cs typeface="Consolas"/>
              </a:rPr>
              <a:t>gpio.pwm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[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0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];</a:t>
            </a:r>
          </a:p>
          <a:p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pin = </a:t>
            </a:r>
            <a:r>
              <a:rPr lang="en-US" sz="1600" dirty="0" err="1" smtClean="0">
                <a:solidFill>
                  <a:srgbClr val="D9D9D9"/>
                </a:solidFill>
                <a:latin typeface="Consolas"/>
                <a:cs typeface="Consolas"/>
              </a:rPr>
              <a:t>gpio.analog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[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0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];</a:t>
            </a:r>
          </a:p>
          <a:p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pin = </a:t>
            </a:r>
            <a:r>
              <a:rPr lang="en-US" sz="1600" dirty="0" err="1" smtClean="0">
                <a:solidFill>
                  <a:srgbClr val="D9D9D9"/>
                </a:solidFill>
                <a:latin typeface="Consolas"/>
                <a:cs typeface="Consolas"/>
              </a:rPr>
              <a:t>gpio.digital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[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0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];</a:t>
            </a:r>
          </a:p>
          <a:p>
            <a:endParaRPr lang="en-US" sz="1600" dirty="0">
              <a:solidFill>
                <a:srgbClr val="D9D9D9"/>
              </a:solidFill>
              <a:latin typeface="Consolas"/>
              <a:cs typeface="Consolas"/>
            </a:endParaRPr>
          </a:p>
          <a:p>
            <a:r>
              <a:rPr lang="en-US" sz="1600" dirty="0" err="1" smtClean="0">
                <a:solidFill>
                  <a:srgbClr val="D9D9D9"/>
                </a:solidFill>
                <a:latin typeface="Consolas"/>
                <a:cs typeface="Consolas"/>
              </a:rPr>
              <a:t>pin.write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(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);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// output(1)</a:t>
            </a:r>
          </a:p>
          <a:p>
            <a:r>
              <a:rPr lang="en-US" sz="1600" dirty="0" err="1" smtClean="0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 smtClean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 err="1" smtClean="0">
                <a:solidFill>
                  <a:srgbClr val="D9D9D9"/>
                </a:solidFill>
                <a:latin typeface="Consolas"/>
                <a:cs typeface="Consolas"/>
              </a:rPr>
              <a:t>val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 = </a:t>
            </a:r>
            <a:r>
              <a:rPr lang="en-US" sz="1600" dirty="0" err="1" smtClean="0">
                <a:solidFill>
                  <a:srgbClr val="D9D9D9"/>
                </a:solidFill>
                <a:latin typeface="Consolas"/>
                <a:cs typeface="Consolas"/>
              </a:rPr>
              <a:t>pin.read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();</a:t>
            </a:r>
            <a:endParaRPr lang="en-US" sz="1600" dirty="0">
              <a:solidFill>
                <a:srgbClr val="D9D9D9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80284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Hi. I’m Adam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>
            <a:normAutofit/>
          </a:bodyPr>
          <a:lstStyle/>
          <a:p>
            <a:r>
              <a:rPr lang="en-US" dirty="0" smtClean="0"/>
              <a:t>Adam Barney</a:t>
            </a:r>
          </a:p>
          <a:p>
            <a:r>
              <a:rPr lang="en-US" dirty="0" smtClean="0"/>
              <a:t>Lincoln, NE</a:t>
            </a:r>
          </a:p>
          <a:p>
            <a:r>
              <a:rPr lang="en-US" dirty="0" smtClean="0"/>
              <a:t>Barney Consulting</a:t>
            </a:r>
          </a:p>
          <a:p>
            <a:r>
              <a:rPr lang="en-US" dirty="0" smtClean="0"/>
              <a:t>Microsoft MVP (C#)</a:t>
            </a:r>
          </a:p>
          <a:p>
            <a:r>
              <a:rPr lang="en-US" dirty="0" smtClean="0"/>
              <a:t>Microsoft </a:t>
            </a:r>
            <a:r>
              <a:rPr lang="en-US" dirty="0" err="1" smtClean="0"/>
              <a:t>ASPInsider</a:t>
            </a:r>
            <a:endParaRPr lang="en-US" dirty="0" smtClean="0"/>
          </a:p>
          <a:p>
            <a:r>
              <a:rPr lang="en-US" dirty="0" smtClean="0"/>
              <a:t>Nebraska.Code()</a:t>
            </a:r>
          </a:p>
          <a:p>
            <a:r>
              <a:rPr lang="en-US" dirty="0" smtClean="0"/>
              <a:t>Lincoln .NET Users Group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cabarney</a:t>
            </a:r>
            <a:endParaRPr lang="en-US" dirty="0" smtClean="0"/>
          </a:p>
          <a:p>
            <a:r>
              <a:rPr lang="en-US" dirty="0" smtClean="0"/>
              <a:t>adam@adambarney.com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 AM NOT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 JavaScript guy</a:t>
            </a:r>
          </a:p>
          <a:p>
            <a:r>
              <a:rPr lang="en-US" dirty="0" smtClean="0"/>
              <a:t>A hardware guy</a:t>
            </a:r>
          </a:p>
          <a:p>
            <a:r>
              <a:rPr lang="en-US" dirty="0" smtClean="0"/>
              <a:t>A node.js guy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 why am I here???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071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457200" y="406400"/>
            <a:ext cx="4038600" cy="5719763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67300" y="680720"/>
            <a:ext cx="3427412" cy="1362075"/>
          </a:xfrm>
        </p:spPr>
        <p:txBody>
          <a:bodyPr/>
          <a:lstStyle/>
          <a:p>
            <a:r>
              <a:rPr lang="en-US" b="1" dirty="0" smtClean="0"/>
              <a:t>DEMOS</a:t>
            </a:r>
            <a:endParaRPr lang="en-US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507" b="55"/>
          <a:stretch/>
        </p:blipFill>
        <p:spPr>
          <a:xfrm>
            <a:off x="4648200" y="4472941"/>
            <a:ext cx="4038600" cy="1188720"/>
          </a:xfrm>
        </p:spPr>
      </p:pic>
    </p:spTree>
    <p:extLst>
      <p:ext uri="{BB962C8B-B14F-4D97-AF65-F5344CB8AC3E}">
        <p14:creationId xmlns:p14="http://schemas.microsoft.com/office/powerpoint/2010/main" val="1151947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457200" y="406400"/>
            <a:ext cx="4038600" cy="5719763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67300" y="680720"/>
            <a:ext cx="3427412" cy="1362075"/>
          </a:xfrm>
        </p:spPr>
        <p:txBody>
          <a:bodyPr/>
          <a:lstStyle/>
          <a:p>
            <a:r>
              <a:rPr lang="en-US" b="1" dirty="0" smtClean="0"/>
              <a:t>Questions?</a:t>
            </a:r>
            <a:endParaRPr lang="en-US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507" b="55"/>
          <a:stretch/>
        </p:blipFill>
        <p:spPr>
          <a:xfrm>
            <a:off x="4648200" y="4472941"/>
            <a:ext cx="4038600" cy="1188720"/>
          </a:xfrm>
        </p:spPr>
      </p:pic>
      <p:sp>
        <p:nvSpPr>
          <p:cNvPr id="2" name="Rectangle 1"/>
          <p:cNvSpPr/>
          <p:nvPr/>
        </p:nvSpPr>
        <p:spPr>
          <a:xfrm>
            <a:off x="5917692" y="5461438"/>
            <a:ext cx="1726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E05C4E"/>
                </a:solidFill>
              </a:rPr>
              <a:t>tessel.io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0140" y="2996258"/>
            <a:ext cx="384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adam@adambarney.com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019300" y="6488668"/>
            <a:ext cx="711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10% Discount code (in case you didn’t get the text): “TESSEL-CODEMASH”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127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457200" y="406400"/>
            <a:ext cx="4038600" cy="571976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189236" b="-189236"/>
          <a:stretch>
            <a:fillRect/>
          </a:stretch>
        </p:blipFill>
        <p:spPr>
          <a:xfrm>
            <a:off x="4648200" y="406400"/>
            <a:ext cx="4038600" cy="5719763"/>
          </a:xfrm>
        </p:spPr>
      </p:pic>
      <p:sp>
        <p:nvSpPr>
          <p:cNvPr id="2" name="Rectangle 1"/>
          <p:cNvSpPr/>
          <p:nvPr/>
        </p:nvSpPr>
        <p:spPr>
          <a:xfrm>
            <a:off x="4495800" y="43039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 err="1">
                <a:solidFill>
                  <a:srgbClr val="F54A42"/>
                </a:solidFill>
                <a:latin typeface="PT Sans"/>
              </a:rPr>
              <a:t>Tessel</a:t>
            </a:r>
            <a:r>
              <a:rPr lang="en-US" sz="1200" dirty="0">
                <a:solidFill>
                  <a:srgbClr val="222222"/>
                </a:solidFill>
                <a:latin typeface="PT Sans"/>
              </a:rPr>
              <a:t> is a microcontroller that runs JavaScript.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solidFill>
                  <a:srgbClr val="222222"/>
                </a:solidFill>
                <a:latin typeface="PT Sans"/>
              </a:rPr>
              <a:t>It's Node-compatible and ships with </a:t>
            </a:r>
            <a:r>
              <a:rPr lang="en-US" sz="1200" dirty="0" err="1">
                <a:solidFill>
                  <a:srgbClr val="222222"/>
                </a:solidFill>
                <a:latin typeface="PT Sans"/>
              </a:rPr>
              <a:t>Wifi</a:t>
            </a:r>
            <a:r>
              <a:rPr lang="en-US" sz="1200" dirty="0">
                <a:solidFill>
                  <a:srgbClr val="222222"/>
                </a:solidFill>
                <a:latin typeface="PT Sans"/>
              </a:rPr>
              <a:t> built in.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solidFill>
                  <a:srgbClr val="222222"/>
                </a:solidFill>
                <a:latin typeface="PT Sans"/>
              </a:rPr>
              <a:t>Use it to easily make physical devices that connect to the web.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4606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457200" y="406400"/>
            <a:ext cx="4038600" cy="5719763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406400"/>
            <a:ext cx="4038600" cy="5719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accent2"/>
                </a:solidFill>
              </a:rPr>
              <a:t>TI CC3000 </a:t>
            </a:r>
            <a:r>
              <a:rPr lang="en-US" sz="2000" dirty="0" err="1" smtClean="0">
                <a:solidFill>
                  <a:schemeClr val="accent2"/>
                </a:solidFill>
              </a:rPr>
              <a:t>WiFi</a:t>
            </a:r>
            <a:r>
              <a:rPr lang="en-US" sz="2000" dirty="0" smtClean="0">
                <a:solidFill>
                  <a:schemeClr val="accent2"/>
                </a:solidFill>
              </a:rPr>
              <a:t> </a:t>
            </a:r>
            <a:r>
              <a:rPr lang="en-US" sz="2000" dirty="0" smtClean="0">
                <a:solidFill>
                  <a:schemeClr val="accent2"/>
                </a:solidFill>
              </a:rPr>
              <a:t>radio built in</a:t>
            </a:r>
            <a:endParaRPr lang="en-US" sz="3600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solidFill>
                  <a:srgbClr val="00B0F0"/>
                </a:solidFill>
              </a:rPr>
              <a:t>180MHz </a:t>
            </a:r>
            <a:r>
              <a:rPr lang="en-US" sz="2000" dirty="0" smtClean="0">
                <a:solidFill>
                  <a:srgbClr val="00B0F0"/>
                </a:solidFill>
              </a:rPr>
              <a:t>ARM </a:t>
            </a:r>
            <a:r>
              <a:rPr lang="en-US" sz="2000" dirty="0" smtClean="0">
                <a:solidFill>
                  <a:srgbClr val="00B0F0"/>
                </a:solidFill>
              </a:rPr>
              <a:t>Cortex M3 </a:t>
            </a:r>
            <a:r>
              <a:rPr lang="en-US" sz="2000" dirty="0" smtClean="0">
                <a:solidFill>
                  <a:srgbClr val="00B0F0"/>
                </a:solidFill>
              </a:rPr>
              <a:t>Microprocessor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>
                <a:solidFill>
                  <a:srgbClr val="7030A0"/>
                </a:solidFill>
              </a:rPr>
              <a:t>32MB/</a:t>
            </a:r>
            <a:r>
              <a:rPr lang="en-US" sz="2000" dirty="0" err="1" smtClean="0">
                <a:solidFill>
                  <a:srgbClr val="7030A0"/>
                </a:solidFill>
              </a:rPr>
              <a:t>ea</a:t>
            </a:r>
            <a:r>
              <a:rPr lang="en-US" sz="2000" dirty="0" smtClean="0">
                <a:solidFill>
                  <a:srgbClr val="7030A0"/>
                </a:solidFill>
              </a:rPr>
              <a:t> RAM and Flash Memory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>
                <a:solidFill>
                  <a:srgbClr val="00B050"/>
                </a:solidFill>
              </a:rPr>
              <a:t>Micro USB or Batter Power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Programmable via JavaScript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Compatible with 10,000’s of node.js packages through </a:t>
            </a:r>
            <a:r>
              <a:rPr lang="en-US" sz="2000" dirty="0" err="1" smtClean="0"/>
              <a:t>npm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Deploy over USB or remotely by </a:t>
            </a:r>
            <a:r>
              <a:rPr lang="en-US" sz="2000" dirty="0" err="1" smtClean="0"/>
              <a:t>WiFi</a:t>
            </a:r>
            <a:endParaRPr lang="en-US" sz="20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2125980" y="845820"/>
            <a:ext cx="1203960" cy="1432560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37360" y="4000500"/>
            <a:ext cx="1257300" cy="83058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51560" y="304800"/>
            <a:ext cx="998220" cy="84582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86100" y="3463131"/>
            <a:ext cx="632460" cy="758349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2671196">
            <a:off x="1910744" y="2687462"/>
            <a:ext cx="1136143" cy="118856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294805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457200" y="406400"/>
            <a:ext cx="4038600" cy="5719763"/>
          </a:xfr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648200" y="406400"/>
            <a:ext cx="4038600" cy="5719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Installing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Updating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Getting online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48200" y="1073711"/>
            <a:ext cx="4038600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CCFFCC"/>
                </a:solidFill>
                <a:latin typeface="Consolas"/>
                <a:cs typeface="Consolas"/>
              </a:rPr>
              <a:t>npm</a:t>
            </a:r>
            <a:r>
              <a:rPr lang="en-US" dirty="0" smtClean="0">
                <a:solidFill>
                  <a:srgbClr val="CCFFCC"/>
                </a:solidFill>
                <a:latin typeface="Consolas"/>
                <a:cs typeface="Consolas"/>
              </a:rPr>
              <a:t> </a:t>
            </a:r>
            <a:r>
              <a:rPr lang="en-US" dirty="0">
                <a:solidFill>
                  <a:srgbClr val="CCFFCC"/>
                </a:solidFill>
                <a:latin typeface="Consolas"/>
                <a:cs typeface="Consolas"/>
              </a:rPr>
              <a:t>install </a:t>
            </a:r>
            <a:r>
              <a:rPr lang="en-US" dirty="0" err="1">
                <a:solidFill>
                  <a:srgbClr val="CCFFCC"/>
                </a:solidFill>
                <a:latin typeface="Consolas"/>
                <a:cs typeface="Consolas"/>
              </a:rPr>
              <a:t>tessel</a:t>
            </a:r>
            <a:r>
              <a:rPr lang="en-US" dirty="0">
                <a:solidFill>
                  <a:srgbClr val="CCFFCC"/>
                </a:solidFill>
                <a:latin typeface="Consolas"/>
                <a:cs typeface="Consolas"/>
              </a:rPr>
              <a:t> -</a:t>
            </a:r>
            <a:r>
              <a:rPr lang="en-US" dirty="0" smtClean="0">
                <a:solidFill>
                  <a:srgbClr val="CCFFCC"/>
                </a:solidFill>
                <a:latin typeface="Consolas"/>
                <a:cs typeface="Consolas"/>
              </a:rPr>
              <a:t>g</a:t>
            </a:r>
            <a:endParaRPr lang="en-US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48200" y="2561702"/>
            <a:ext cx="4038600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CCFFCC"/>
                </a:solidFill>
                <a:latin typeface="Consolas"/>
                <a:cs typeface="Consolas"/>
              </a:rPr>
              <a:t>tessel</a:t>
            </a:r>
            <a:r>
              <a:rPr lang="en-US" dirty="0" smtClean="0">
                <a:solidFill>
                  <a:srgbClr val="CCFFCC"/>
                </a:solidFill>
                <a:latin typeface="Consolas"/>
                <a:cs typeface="Consolas"/>
              </a:rPr>
              <a:t> update</a:t>
            </a:r>
            <a:endParaRPr lang="en-US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8200" y="4075881"/>
            <a:ext cx="4038600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CFFCC"/>
                </a:solidFill>
                <a:latin typeface="Consolas"/>
                <a:cs typeface="Consolas"/>
              </a:rPr>
              <a:t>t</a:t>
            </a:r>
            <a:r>
              <a:rPr lang="en-US" dirty="0" err="1" smtClean="0">
                <a:solidFill>
                  <a:srgbClr val="CCFFCC"/>
                </a:solidFill>
                <a:latin typeface="Consolas"/>
                <a:cs typeface="Consolas"/>
              </a:rPr>
              <a:t>essel</a:t>
            </a:r>
            <a:r>
              <a:rPr lang="en-US" dirty="0" smtClean="0">
                <a:solidFill>
                  <a:srgbClr val="CCFFCC"/>
                </a:solidFill>
                <a:latin typeface="Consolas"/>
                <a:cs typeface="Consolas"/>
              </a:rPr>
              <a:t> </a:t>
            </a:r>
            <a:r>
              <a:rPr lang="en-US" dirty="0" err="1" smtClean="0">
                <a:solidFill>
                  <a:srgbClr val="CCFFCC"/>
                </a:solidFill>
                <a:latin typeface="Consolas"/>
                <a:cs typeface="Consolas"/>
              </a:rPr>
              <a:t>wifi</a:t>
            </a:r>
            <a:r>
              <a:rPr lang="en-US" dirty="0" smtClean="0">
                <a:solidFill>
                  <a:srgbClr val="CCFFCC"/>
                </a:solidFill>
                <a:latin typeface="Consolas"/>
                <a:cs typeface="Consolas"/>
              </a:rPr>
              <a:t> –n &lt;</a:t>
            </a:r>
            <a:r>
              <a:rPr lang="en-US" dirty="0" err="1" smtClean="0">
                <a:solidFill>
                  <a:srgbClr val="CCFFCC"/>
                </a:solidFill>
                <a:latin typeface="Consolas"/>
                <a:cs typeface="Consolas"/>
              </a:rPr>
              <a:t>ssid</a:t>
            </a:r>
            <a:r>
              <a:rPr lang="en-US" dirty="0" smtClean="0">
                <a:solidFill>
                  <a:srgbClr val="CCFFCC"/>
                </a:solidFill>
                <a:latin typeface="Consolas"/>
                <a:cs typeface="Consolas"/>
              </a:rPr>
              <a:t>&gt; -p &lt;pw&gt;</a:t>
            </a:r>
            <a:endParaRPr lang="en-US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88646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457200" y="406400"/>
            <a:ext cx="4038600" cy="5719763"/>
          </a:xfr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648200" y="406400"/>
            <a:ext cx="4038600" cy="5719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Blinking Lights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48200" y="2968287"/>
            <a:ext cx="4038600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CCFFCC"/>
                </a:solidFill>
                <a:latin typeface="Consolas"/>
                <a:cs typeface="Consolas"/>
              </a:rPr>
              <a:t>tessel</a:t>
            </a:r>
            <a:r>
              <a:rPr lang="en-US" dirty="0" smtClean="0">
                <a:solidFill>
                  <a:srgbClr val="CCFFCC"/>
                </a:solidFill>
                <a:latin typeface="Consolas"/>
                <a:cs typeface="Consolas"/>
              </a:rPr>
              <a:t> run </a:t>
            </a:r>
            <a:r>
              <a:rPr lang="en-US" dirty="0" err="1" smtClean="0">
                <a:solidFill>
                  <a:srgbClr val="CCFFCC"/>
                </a:solidFill>
                <a:latin typeface="Consolas"/>
                <a:cs typeface="Consolas"/>
              </a:rPr>
              <a:t>blink.js</a:t>
            </a:r>
            <a:endParaRPr lang="en-US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1060" y="1003017"/>
            <a:ext cx="4015740" cy="132343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tessel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 = require(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'</a:t>
            </a:r>
            <a:r>
              <a:rPr lang="en-US" sz="1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tessel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'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);</a:t>
            </a:r>
          </a:p>
          <a:p>
            <a:endParaRPr lang="en-US" sz="1600" dirty="0">
              <a:solidFill>
                <a:schemeClr val="bg1">
                  <a:lumMod val="95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setInterval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sz="1600" i="1" dirty="0">
                <a:solidFill>
                  <a:srgbClr val="00FFFF"/>
                </a:solidFill>
                <a:latin typeface="Consolas"/>
                <a:cs typeface="Consolas"/>
              </a:rPr>
              <a:t>function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() {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tessel.led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[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0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].toggle();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}, 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6483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457200" y="406400"/>
            <a:ext cx="4038600" cy="5719763"/>
          </a:xfr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38" b="90190" l="5444" r="94000">
                        <a14:foregroundMark x1="16333" y1="90190" x2="16333" y2="90190"/>
                        <a14:foregroundMark x1="94000" y1="9019" x2="94000" y2="9019"/>
                        <a14:foregroundMark x1="59333" y1="10759" x2="59333" y2="10759"/>
                      </a14:backgroundRemoval>
                    </a14:imgEffect>
                  </a14:imgLayer>
                </a14:imgProps>
              </a:ext>
            </a:extLst>
          </a:blip>
          <a:srcRect l="6697" t="3502" r="7543" b="8603"/>
          <a:stretch/>
        </p:blipFill>
        <p:spPr>
          <a:xfrm>
            <a:off x="5093274" y="608872"/>
            <a:ext cx="3626831" cy="2610258"/>
          </a:xfrm>
        </p:spPr>
      </p:pic>
    </p:spTree>
    <p:extLst>
      <p:ext uri="{BB962C8B-B14F-4D97-AF65-F5344CB8AC3E}">
        <p14:creationId xmlns:p14="http://schemas.microsoft.com/office/powerpoint/2010/main" val="1817417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457200" y="406400"/>
            <a:ext cx="4038600" cy="5719763"/>
          </a:xfrm>
        </p:spPr>
      </p:pic>
      <p:pic>
        <p:nvPicPr>
          <p:cNvPr id="4" name="Content Placeholder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38" b="90190" l="5444" r="94000">
                        <a14:foregroundMark x1="16333" y1="90190" x2="16333" y2="90190"/>
                        <a14:foregroundMark x1="94000" y1="9019" x2="94000" y2="9019"/>
                        <a14:foregroundMark x1="59333" y1="10759" x2="59333" y2="10759"/>
                      </a14:backgroundRemoval>
                    </a14:imgEffect>
                  </a14:imgLayer>
                </a14:imgProps>
              </a:ext>
            </a:extLst>
          </a:blip>
          <a:srcRect l="19700" t="3502" r="7543" b="8603"/>
          <a:stretch/>
        </p:blipFill>
        <p:spPr>
          <a:xfrm>
            <a:off x="4469614" y="608872"/>
            <a:ext cx="3076913" cy="26102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55987" t="16308" r="24396" b="36277"/>
          <a:stretch/>
        </p:blipFill>
        <p:spPr>
          <a:xfrm>
            <a:off x="7585809" y="1237385"/>
            <a:ext cx="1282129" cy="13945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1918" y="3518237"/>
            <a:ext cx="4246020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CCFFCC"/>
                </a:solidFill>
                <a:latin typeface="Consolas"/>
                <a:cs typeface="Consolas"/>
              </a:rPr>
              <a:t>npm</a:t>
            </a:r>
            <a:r>
              <a:rPr lang="en-US" dirty="0" smtClean="0">
                <a:solidFill>
                  <a:srgbClr val="CCFFCC"/>
                </a:solidFill>
                <a:latin typeface="Consolas"/>
                <a:cs typeface="Consolas"/>
              </a:rPr>
              <a:t> install camera-vc0706</a:t>
            </a:r>
            <a:endParaRPr lang="en-US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21918" y="4290785"/>
            <a:ext cx="4246020" cy="33855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D9D9D9"/>
                </a:solidFill>
                <a:latin typeface="Consolas"/>
                <a:cs typeface="Consolas"/>
              </a:rPr>
              <a:t>camera.takePicture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(</a:t>
            </a:r>
            <a:r>
              <a:rPr lang="en-US" sz="1600" i="1" dirty="0" smtClean="0">
                <a:solidFill>
                  <a:srgbClr val="00FFFF"/>
                </a:solidFill>
                <a:latin typeface="Consolas"/>
                <a:cs typeface="Consolas"/>
              </a:rPr>
              <a:t>function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(){});</a:t>
            </a:r>
            <a:endParaRPr lang="en-US" sz="1600" dirty="0">
              <a:solidFill>
                <a:srgbClr val="D9D9D9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32321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3.amazonaws.com/technicalmachine-assets/product+pics/2014+05+15+production+modules/accelerome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57" y="296513"/>
            <a:ext cx="114442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605952" y="340907"/>
            <a:ext cx="1563826" cy="825612"/>
            <a:chOff x="-352978" y="5521525"/>
            <a:chExt cx="1563826" cy="825612"/>
          </a:xfrm>
        </p:grpSpPr>
        <p:pic>
          <p:nvPicPr>
            <p:cNvPr id="1028" name="Picture 4" descr="https://s3.amazonaws.com/technicalmachine-assets/technical-io/modules/accelerometer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35" y="5521525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-352978" y="5977805"/>
              <a:ext cx="1563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Accelerometer</a:t>
              </a:r>
              <a:endParaRPr lang="en-US" dirty="0"/>
            </a:p>
          </p:txBody>
        </p:sp>
      </p:grpSp>
      <p:pic>
        <p:nvPicPr>
          <p:cNvPr id="1032" name="Picture 8" descr="https://s3.amazonaws.com/technicalmachine-assets/product+pics/2014+05+15+production+modules/audi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57" y="2436507"/>
            <a:ext cx="158830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s3.amazonaws.com/technicalmachine-assets/product+pics/2014+05+15+production+modules/bl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117" y="3506504"/>
            <a:ext cx="105613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s3.amazonaws.com/technicalmachine-assets/product+pics/2014+05+15+production+modules/camer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57" y="4576501"/>
            <a:ext cx="129844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s3.amazonaws.com/technicalmachine-assets/product+pics/2014+05+15+production+modules/climat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497" y="5646498"/>
            <a:ext cx="10927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s3.amazonaws.com/technicalmachine-assets/product+pics/2014+05+15+production+modules/ambient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117" y="1366510"/>
            <a:ext cx="107899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s3.amazonaws.com/technicalmachine-assets/product+pics/2014+05+15+production+modules/gp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091" y="252119"/>
            <a:ext cx="106527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s://s3.amazonaws.com/technicalmachine-assets/product+pics/2014+05+15+production+modules/microsd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091" y="2411791"/>
            <a:ext cx="107442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s3.amazonaws.com/technicalmachine-assets/product+pics/2014+05+15+production+modules/nrf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331" y="3491627"/>
            <a:ext cx="106984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s://s3.amazonaws.com/technicalmachine-assets/product+pics/2014+05+15+production+modules/relay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471" y="4571463"/>
            <a:ext cx="128016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s://s3.amazonaws.com/technicalmachine-assets/product+pics/2014+05+15+production+modules/servo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931" y="5651300"/>
            <a:ext cx="196771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s://s3.amazonaws.com/technicalmachine-assets/product+pics/2014+05+15+production+modules/ir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091" y="1331955"/>
            <a:ext cx="10927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893435" y="1410444"/>
            <a:ext cx="988861" cy="825612"/>
            <a:chOff x="1547893" y="5522445"/>
            <a:chExt cx="988861" cy="825612"/>
          </a:xfrm>
        </p:grpSpPr>
        <p:pic>
          <p:nvPicPr>
            <p:cNvPr id="1060" name="Picture 36" descr="https://s3.amazonaws.com/technicalmachine-assets/technical-io/modules/ambient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3723" y="5522445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1547893" y="5978725"/>
              <a:ext cx="9888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Ambient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19816" y="2479981"/>
            <a:ext cx="736099" cy="826532"/>
            <a:chOff x="2714857" y="5522445"/>
            <a:chExt cx="736099" cy="826532"/>
          </a:xfrm>
        </p:grpSpPr>
        <p:pic>
          <p:nvPicPr>
            <p:cNvPr id="1062" name="Picture 38" descr="https://s3.amazonaws.com/technicalmachine-assets/technical-io/modules/audio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6783" y="5522445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2714857" y="5979645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Audio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9988" y="3550438"/>
            <a:ext cx="1115755" cy="826532"/>
            <a:chOff x="3590565" y="5521525"/>
            <a:chExt cx="1115755" cy="826532"/>
          </a:xfrm>
        </p:grpSpPr>
        <p:pic>
          <p:nvPicPr>
            <p:cNvPr id="1064" name="Picture 40" descr="https://s3.amazonaws.com/technicalmachine-assets/technical-io/modules/ble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9843" y="5521525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3590565" y="5978725"/>
              <a:ext cx="1115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Bluetooth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35626" y="4620895"/>
            <a:ext cx="904479" cy="825612"/>
            <a:chOff x="4914647" y="5522445"/>
            <a:chExt cx="904479" cy="825612"/>
          </a:xfrm>
        </p:grpSpPr>
        <p:pic>
          <p:nvPicPr>
            <p:cNvPr id="1066" name="Picture 42" descr="https://s3.amazonaws.com/technicalmachine-assets/technical-io/modules/camera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8860" y="5522445"/>
              <a:ext cx="416052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4914647" y="5978725"/>
              <a:ext cx="904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Camera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9569" y="5690432"/>
            <a:ext cx="896592" cy="826532"/>
            <a:chOff x="5909750" y="5521525"/>
            <a:chExt cx="896592" cy="826532"/>
          </a:xfrm>
        </p:grpSpPr>
        <p:pic>
          <p:nvPicPr>
            <p:cNvPr id="1068" name="Picture 44" descr="https://s3.amazonaws.com/technicalmachine-assets/technical-io/modules/climate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6640" y="5521525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5909750" y="5978725"/>
              <a:ext cx="896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Climate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355413" y="383921"/>
            <a:ext cx="554960" cy="826532"/>
            <a:chOff x="481989" y="-1897983"/>
            <a:chExt cx="554960" cy="826532"/>
          </a:xfrm>
        </p:grpSpPr>
        <p:pic>
          <p:nvPicPr>
            <p:cNvPr id="1072" name="Picture 48" descr="https://s3.amazonaws.com/technicalmachine-assets/technical-io/modules/gps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69" y="-1897983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481989" y="-1440783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GPS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166002" y="1439305"/>
            <a:ext cx="933782" cy="826532"/>
            <a:chOff x="1804034" y="-1897983"/>
            <a:chExt cx="933782" cy="826532"/>
          </a:xfrm>
        </p:grpSpPr>
        <p:pic>
          <p:nvPicPr>
            <p:cNvPr id="1074" name="Picture 50" descr="https://s3.amazonaws.com/technicalmachine-assets/technical-io/modules/infrared.pn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323" y="-1897983"/>
              <a:ext cx="455846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1804034" y="-1440783"/>
              <a:ext cx="933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Infrared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00385" y="2494689"/>
            <a:ext cx="1465016" cy="836395"/>
            <a:chOff x="3187338" y="-1897983"/>
            <a:chExt cx="1465016" cy="836395"/>
          </a:xfrm>
        </p:grpSpPr>
        <p:pic>
          <p:nvPicPr>
            <p:cNvPr id="1076" name="Picture 52" descr="https://s3.amazonaws.com/technicalmachine-assets/technical-io/modules/sdcard.pn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1243" y="-1897983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3187338" y="-1430920"/>
              <a:ext cx="1465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MicroSD</a:t>
              </a:r>
              <a:r>
                <a:rPr lang="en-US" dirty="0" smtClean="0"/>
                <a:t> Card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247210" y="3559936"/>
            <a:ext cx="771366" cy="836395"/>
            <a:chOff x="5576238" y="-1897983"/>
            <a:chExt cx="771366" cy="836395"/>
          </a:xfrm>
        </p:grpSpPr>
        <p:pic>
          <p:nvPicPr>
            <p:cNvPr id="1078" name="Picture 54" descr="https://s3.amazonaws.com/technicalmachine-assets/technical-io/modules/nrf.pn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1122" y="-1897983"/>
              <a:ext cx="461596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5576238" y="-1430920"/>
              <a:ext cx="771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nRF24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290652" y="4625183"/>
            <a:ext cx="684483" cy="826532"/>
            <a:chOff x="7175704" y="-1888120"/>
            <a:chExt cx="684483" cy="826532"/>
          </a:xfrm>
        </p:grpSpPr>
        <p:pic>
          <p:nvPicPr>
            <p:cNvPr id="1080" name="Picture 56" descr="https://s3.amazonaws.com/technicalmachine-assets/technical-io/modules/relay.png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9344" y="-1888120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7175704" y="-1430920"/>
              <a:ext cx="68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Relay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76866" y="5680569"/>
            <a:ext cx="712054" cy="836395"/>
            <a:chOff x="12769799" y="-1897983"/>
            <a:chExt cx="712054" cy="836395"/>
          </a:xfrm>
        </p:grpSpPr>
        <p:pic>
          <p:nvPicPr>
            <p:cNvPr id="1084" name="Picture 60" descr="https://s3.amazonaws.com/technicalmachine-assets/technical-io/modules/servo.pn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97225" y="-1897983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/>
            <p:cNvSpPr txBox="1"/>
            <p:nvPr/>
          </p:nvSpPr>
          <p:spPr>
            <a:xfrm>
              <a:off x="12769799" y="-1430920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Servo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0957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320</TotalTime>
  <Words>302</Words>
  <Application>Microsoft Office PowerPoint</Application>
  <PresentationFormat>On-screen Show (4:3)</PresentationFormat>
  <Paragraphs>131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Consolas</vt:lpstr>
      <vt:lpstr>PT Sans</vt:lpstr>
      <vt:lpstr>Office Theme</vt:lpstr>
      <vt:lpstr>Building the Internet of Things…</vt:lpstr>
      <vt:lpstr>Hi. I’m Adam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Adam Barney</cp:lastModifiedBy>
  <cp:revision>59</cp:revision>
  <dcterms:created xsi:type="dcterms:W3CDTF">2010-04-12T23:12:02Z</dcterms:created>
  <dcterms:modified xsi:type="dcterms:W3CDTF">2014-12-13T22:14:21Z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